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media/image13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_rels/notesSlide16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notesMasterIdLst>
    <p:notesMasterId r:id="rId19"/>
  </p:notes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  <p:sldId id="272" r:id="rId36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notesMaster" Target="notesMasters/notesMaster1.xml"/><Relationship Id="rId20" Type="http://schemas.openxmlformats.org/officeDocument/2006/relationships/slide" Target="slides/slide1.xml"/><Relationship Id="rId21" Type="http://schemas.openxmlformats.org/officeDocument/2006/relationships/slide" Target="slides/slide2.xml"/><Relationship Id="rId22" Type="http://schemas.openxmlformats.org/officeDocument/2006/relationships/slide" Target="slides/slide3.xml"/><Relationship Id="rId23" Type="http://schemas.openxmlformats.org/officeDocument/2006/relationships/slide" Target="slides/slide4.xml"/><Relationship Id="rId24" Type="http://schemas.openxmlformats.org/officeDocument/2006/relationships/slide" Target="slides/slide5.xml"/><Relationship Id="rId25" Type="http://schemas.openxmlformats.org/officeDocument/2006/relationships/slide" Target="slides/slide6.xml"/><Relationship Id="rId26" Type="http://schemas.openxmlformats.org/officeDocument/2006/relationships/slide" Target="slides/slide7.xml"/><Relationship Id="rId27" Type="http://schemas.openxmlformats.org/officeDocument/2006/relationships/slide" Target="slides/slide8.xml"/><Relationship Id="rId28" Type="http://schemas.openxmlformats.org/officeDocument/2006/relationships/slide" Target="slides/slide9.xml"/><Relationship Id="rId29" Type="http://schemas.openxmlformats.org/officeDocument/2006/relationships/slide" Target="slides/slide10.xml"/><Relationship Id="rId30" Type="http://schemas.openxmlformats.org/officeDocument/2006/relationships/slide" Target="slides/slide11.xml"/><Relationship Id="rId31" Type="http://schemas.openxmlformats.org/officeDocument/2006/relationships/slide" Target="slides/slide12.xml"/><Relationship Id="rId32" Type="http://schemas.openxmlformats.org/officeDocument/2006/relationships/slide" Target="slides/slide13.xml"/><Relationship Id="rId33" Type="http://schemas.openxmlformats.org/officeDocument/2006/relationships/slide" Target="slides/slide14.xml"/><Relationship Id="rId34" Type="http://schemas.openxmlformats.org/officeDocument/2006/relationships/slide" Target="slides/slide15.xml"/><Relationship Id="rId35" Type="http://schemas.openxmlformats.org/officeDocument/2006/relationships/slide" Target="slides/slide16.xml"/><Relationship Id="rId36" Type="http://schemas.openxmlformats.org/officeDocument/2006/relationships/slide" Target="slides/slide17.xml"/><Relationship Id="rId37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dt" idx="52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 type="ftr" idx="53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4" name="PlaceHolder 6"/>
          <p:cNvSpPr>
            <a:spLocks noGrp="1"/>
          </p:cNvSpPr>
          <p:nvPr>
            <p:ph type="sldNum" idx="54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CE06E928-281C-4F5B-A743-1DF00053A4B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sldNum" idx="6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C425D0F-86A1-4327-B9A3-54DD5C2808BA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Num" idx="6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69233AF-41F7-435F-A89D-B4039BEA435F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6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5ACCD83-CB4C-4320-A869-E95F6666B6DA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Num" idx="6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7237D14-E945-48EA-A000-C2F4706B1457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sldNum" idx="6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59FD081-14DD-45B9-B1BB-D2880F4AF436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Num" idx="6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DB6DACF-CF9A-4FA7-AFC3-4B5D575B0E2A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sldNum" idx="6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1851560-5F35-4D80-B80A-2E3BA1B35DA1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5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6A3CC45-4BBE-4F2C-A50B-DC2D4F59D836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5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4F840E8-552E-4132-9145-8846476D2735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5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49DBE13-DBF1-4BDE-94E7-99C6A3E4DCA6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5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93ED962-F21B-475D-B233-4E27FF64BAFB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sldNum" idx="5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160E707-4CF8-4050-8F81-0F326729A559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sldNum" idx="6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NZ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E399334-FAFB-4E22-89AC-A9261A8A0A51}" type="slidenum">
              <a:rPr b="0" lang="en-NZ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54880" y="3657600"/>
            <a:ext cx="8825400" cy="236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2BBACD4-2C5F-434F-B282-9E83EB578B4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1154880" y="3657600"/>
            <a:ext cx="8825400" cy="236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1D2506A-CD95-499C-9F12-908464E328E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1D1BF1CB-AC44-41D7-BE0F-1A923FFD62B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1154880" y="3657600"/>
            <a:ext cx="4306680" cy="236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5677200" y="3657600"/>
            <a:ext cx="4306680" cy="2361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1FE8F4A2-E900-4684-8FAD-56335C56748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51356DF3-6567-41AD-849D-83F7864AB6E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96812938-FF6C-4E69-93C1-F22D65F78C1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398A18D3-6CF6-4D0F-B98F-0707C9A184A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09CA4DD7-52AD-4413-A0BD-7B4E2830222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8AB5603A-F958-4301-8552-234B7C22039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528132E-B679-48B3-A229-74F3ED0AAA3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C3AB1F0-FBC4-445C-B9F9-94B2C2A08F2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7825B6E0-8D42-4654-BEDC-0F1056342F9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A5D748B-8800-4CBC-A5F9-0665B3063E8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5348263E-589B-4395-B74D-EEA497676F5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EA267E2-929F-4BCA-9769-5308E0155A6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815E5B9F-3D31-4D27-AD02-2AB758D50E7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C6528D5C-05DD-45E0-8818-BEDEFB9A7D3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7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 idx="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 idx="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E9953DE0-FCE0-4B58-AB54-7C315E9E9132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2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24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2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27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dt" idx="28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ftr" idx="29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sldNum" idx="30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ACCCE4DD-C379-48D3-A7DE-EE960E6B9F73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3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3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3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4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 cap="all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dt" idx="3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ftr" idx="3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sldNum" idx="3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3179F434-710C-4DE0-9A81-F42ADA43FF28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4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48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5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51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1103400" y="2060640"/>
            <a:ext cx="4395960" cy="419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5654520" y="2055960"/>
            <a:ext cx="4395960" cy="41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 idx="3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 idx="3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 idx="3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0BF1777E-75F8-4880-9DEC-D5781B4FED9B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6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63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6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66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1103400" y="1905120"/>
            <a:ext cx="43959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1103400" y="2514600"/>
            <a:ext cx="4395960" cy="374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5654520" y="1905120"/>
            <a:ext cx="43959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5654520" y="2514600"/>
            <a:ext cx="4395960" cy="374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72" name="PlaceHolder 6"/>
          <p:cNvSpPr>
            <a:spLocks noGrp="1"/>
          </p:cNvSpPr>
          <p:nvPr>
            <p:ph type="dt" idx="3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3" name="PlaceHolder 7"/>
          <p:cNvSpPr>
            <a:spLocks noGrp="1"/>
          </p:cNvSpPr>
          <p:nvPr>
            <p:ph type="ftr" idx="3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74" name="PlaceHolder 8"/>
          <p:cNvSpPr>
            <a:spLocks noGrp="1"/>
          </p:cNvSpPr>
          <p:nvPr>
            <p:ph type="sldNum" idx="3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48600160-DD4F-4859-B39C-FBC6D3B3AF78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7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7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7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8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dt" idx="40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ftr" idx="41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sldNum" idx="42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4C134416-50AF-405F-BA04-3BDB7C1D4A4E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8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88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9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91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dt" idx="43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ftr" idx="44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45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F8EC9093-EF7F-418D-BBB0-240AF32B0BFC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9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9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9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20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340056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784760" y="1447920"/>
            <a:ext cx="5195520" cy="457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1154880" y="3129120"/>
            <a:ext cx="3400560" cy="289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dt" idx="46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ftr" idx="47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 type="sldNum" idx="48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4A8A7074-D6AF-4741-8951-7F58B3BC8F68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7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20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0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21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21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153800" y="1854360"/>
            <a:ext cx="5092560" cy="157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949440" y="1143000"/>
            <a:ext cx="3200040" cy="457164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Click icon to add picture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1154880" y="3657600"/>
            <a:ext cx="508464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dt" idx="49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ftr" idx="50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sldNum" idx="51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10461EE6-D0D5-428D-92F2-E4E8062A7320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4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5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8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154880" y="4800600"/>
            <a:ext cx="882540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154880" y="685800"/>
            <a:ext cx="8825400" cy="36403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Click icon to add picture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154880" y="5367240"/>
            <a:ext cx="8825400" cy="493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dt" idx="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ftr" idx="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4" name="PlaceHolder 6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7C55ECED-7BB5-42C2-A3FD-031526624FE2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2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2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3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8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54880" y="3657600"/>
            <a:ext cx="8825400" cy="236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ftr" idx="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sldNum" idx="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B067DF46-C196-401A-A966-7A7A20E001AF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3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38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41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74640" y="1447920"/>
            <a:ext cx="7998840" cy="232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8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930320" y="3771000"/>
            <a:ext cx="7279200" cy="34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 cap="small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1154880" y="4350600"/>
            <a:ext cx="8825400" cy="1676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10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 idx="11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 idx="12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AAC1782-9D34-4C71-BF03-60FB0BE2D131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8" name="TextBox 11"/>
          <p:cNvSpPr/>
          <p:nvPr/>
        </p:nvSpPr>
        <p:spPr>
          <a:xfrm>
            <a:off x="898200" y="971280"/>
            <a:ext cx="80172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Arial"/>
              </a:rPr>
              <a:t>“</a:t>
            </a:r>
            <a:endParaRPr b="0" lang="en-US" sz="12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TextBox 14"/>
          <p:cNvSpPr/>
          <p:nvPr/>
        </p:nvSpPr>
        <p:spPr>
          <a:xfrm>
            <a:off x="9330480" y="2613960"/>
            <a:ext cx="80172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Arial"/>
              </a:rPr>
              <a:t>”</a:t>
            </a:r>
            <a:endParaRPr b="0" lang="en-US" sz="12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5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154880" y="3124080"/>
            <a:ext cx="8825400" cy="165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dt" idx="13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ftr" idx="14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sldNum" idx="15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5455A251-46D6-4430-BAE1-62FC49F5866F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63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6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66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32880" y="1981080"/>
            <a:ext cx="29466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52320" y="2666880"/>
            <a:ext cx="292716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3883680" y="1981080"/>
            <a:ext cx="29358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3873240" y="2666880"/>
            <a:ext cx="294660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body"/>
          </p:nvPr>
        </p:nvSpPr>
        <p:spPr>
          <a:xfrm>
            <a:off x="7124760" y="1981080"/>
            <a:ext cx="29318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73" name="PlaceHolder 7"/>
          <p:cNvSpPr>
            <a:spLocks noGrp="1"/>
          </p:cNvSpPr>
          <p:nvPr>
            <p:ph type="body"/>
          </p:nvPr>
        </p:nvSpPr>
        <p:spPr>
          <a:xfrm>
            <a:off x="7124760" y="2666880"/>
            <a:ext cx="293184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cxnSp>
        <p:nvCxnSpPr>
          <p:cNvPr id="74" name="Straight Connector 16"/>
          <p:cNvCxnSpPr/>
          <p:nvPr/>
        </p:nvCxnSpPr>
        <p:spPr>
          <a:xfrm>
            <a:off x="3726000" y="2133360"/>
            <a:ext cx="360" cy="396288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cxnSp>
        <p:nvCxnSpPr>
          <p:cNvPr id="75" name="Straight Connector 17"/>
          <p:cNvCxnSpPr/>
          <p:nvPr/>
        </p:nvCxnSpPr>
        <p:spPr>
          <a:xfrm>
            <a:off x="6962040" y="2133360"/>
            <a:ext cx="360" cy="396720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sp>
        <p:nvSpPr>
          <p:cNvPr id="76" name="PlaceHolder 8"/>
          <p:cNvSpPr>
            <a:spLocks noGrp="1"/>
          </p:cNvSpPr>
          <p:nvPr>
            <p:ph type="dt" idx="16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" name="PlaceHolder 9"/>
          <p:cNvSpPr>
            <a:spLocks noGrp="1"/>
          </p:cNvSpPr>
          <p:nvPr>
            <p:ph type="ftr" idx="17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8" name="PlaceHolder 10"/>
          <p:cNvSpPr>
            <a:spLocks noGrp="1"/>
          </p:cNvSpPr>
          <p:nvPr>
            <p:ph type="sldNum" idx="18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61BDE43-1AF5-4CF6-A012-03BDB76D56D0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80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81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8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84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52320" y="4250880"/>
            <a:ext cx="29397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52320" y="2209680"/>
            <a:ext cx="293976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Click icon to add picture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52320" y="4827240"/>
            <a:ext cx="293976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3889440" y="4250880"/>
            <a:ext cx="29300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889440" y="2209680"/>
            <a:ext cx="293004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Click icon to add picture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3888000" y="4827240"/>
            <a:ext cx="293400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92" name="PlaceHolder 8"/>
          <p:cNvSpPr>
            <a:spLocks noGrp="1"/>
          </p:cNvSpPr>
          <p:nvPr>
            <p:ph type="body"/>
          </p:nvPr>
        </p:nvSpPr>
        <p:spPr>
          <a:xfrm>
            <a:off x="7124760" y="4250880"/>
            <a:ext cx="29318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93" name="PlaceHolder 9"/>
          <p:cNvSpPr>
            <a:spLocks noGrp="1"/>
          </p:cNvSpPr>
          <p:nvPr>
            <p:ph type="body"/>
          </p:nvPr>
        </p:nvSpPr>
        <p:spPr>
          <a:xfrm>
            <a:off x="7124760" y="2209680"/>
            <a:ext cx="293184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Click icon to add picture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94" name="PlaceHolder 10"/>
          <p:cNvSpPr>
            <a:spLocks noGrp="1"/>
          </p:cNvSpPr>
          <p:nvPr>
            <p:ph type="body"/>
          </p:nvPr>
        </p:nvSpPr>
        <p:spPr>
          <a:xfrm>
            <a:off x="7124400" y="4827240"/>
            <a:ext cx="293580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cxnSp>
        <p:nvCxnSpPr>
          <p:cNvPr id="95" name="Straight Connector 18"/>
          <p:cNvCxnSpPr/>
          <p:nvPr/>
        </p:nvCxnSpPr>
        <p:spPr>
          <a:xfrm>
            <a:off x="3726000" y="2133360"/>
            <a:ext cx="360" cy="396288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cxnSp>
        <p:nvCxnSpPr>
          <p:cNvPr id="96" name="Straight Connector 19"/>
          <p:cNvCxnSpPr/>
          <p:nvPr/>
        </p:nvCxnSpPr>
        <p:spPr>
          <a:xfrm>
            <a:off x="6962040" y="2133360"/>
            <a:ext cx="360" cy="396720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sp>
        <p:nvSpPr>
          <p:cNvPr id="97" name="PlaceHolder 11"/>
          <p:cNvSpPr>
            <a:spLocks noGrp="1"/>
          </p:cNvSpPr>
          <p:nvPr>
            <p:ph type="dt" idx="19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8" name="PlaceHolder 12"/>
          <p:cNvSpPr>
            <a:spLocks noGrp="1"/>
          </p:cNvSpPr>
          <p:nvPr>
            <p:ph type="ftr" idx="20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9" name="PlaceHolder 13"/>
          <p:cNvSpPr>
            <a:spLocks noGrp="1"/>
          </p:cNvSpPr>
          <p:nvPr>
            <p:ph type="sldNum" idx="21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54E1D7C-B30C-4B18-B4B3-71CDFFC8365E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0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0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0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0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dt" idx="22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ftr" idx="23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sldNum" idx="24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0D7187B1-B7B4-4859-B110-EBADF8B4C8D9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1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13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1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16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04120" y="430200"/>
            <a:ext cx="1752120" cy="5825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 vert="eaVer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52320" y="887400"/>
            <a:ext cx="7422840" cy="536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chemeClr val="dk1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dt" idx="25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NZ" sz="1100" spc="-1" strike="noStrike">
                <a:solidFill>
                  <a:schemeClr val="dk1">
                    <a:tint val="75000"/>
                    <a:alpha val="60000"/>
                  </a:scheme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ftr" idx="26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sldNum" idx="27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9A312811-F3AE-4450-990B-54C26D4FEC03}" type="slidenum">
              <a:rPr b="0" lang="en-NZ" sz="2800" spc="-1" strike="noStrike">
                <a:solidFill>
                  <a:schemeClr val="dk1">
                    <a:tint val="75000"/>
                  </a:schemeClr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746720" y="5065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7200" spc="-1" strike="noStrike">
                <a:solidFill>
                  <a:schemeClr val="dk2"/>
                </a:solidFill>
                <a:latin typeface="Century Gothic"/>
              </a:rPr>
              <a:t>Enrollment System</a:t>
            </a:r>
            <a:endParaRPr b="0" lang="en-US" sz="7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ubTitle"/>
          </p:nvPr>
        </p:nvSpPr>
        <p:spPr>
          <a:xfrm>
            <a:off x="487080" y="568368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 cap="all">
                <a:solidFill>
                  <a:schemeClr val="lt2">
                    <a:lumMod val="40000"/>
                    <a:lumOff val="60000"/>
                  </a:schemeClr>
                </a:solidFill>
                <a:latin typeface="Century Gothic"/>
              </a:rPr>
              <a:t>both, Betse, Vitek, Ivan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C4 Model L1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44" name="Content Placeholder 4" descr=""/>
          <p:cNvPicPr/>
          <p:nvPr/>
        </p:nvPicPr>
        <p:blipFill>
          <a:blip r:embed="rId1"/>
          <a:stretch/>
        </p:blipFill>
        <p:spPr>
          <a:xfrm>
            <a:off x="4175640" y="-150840"/>
            <a:ext cx="5926680" cy="7008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20120" y="4042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C4 Model L2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46" name="Content Placeholder 6" descr=""/>
          <p:cNvPicPr/>
          <p:nvPr/>
        </p:nvPicPr>
        <p:blipFill>
          <a:blip r:embed="rId1"/>
          <a:stretch/>
        </p:blipFill>
        <p:spPr>
          <a:xfrm>
            <a:off x="3942720" y="0"/>
            <a:ext cx="89283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0" y="484920"/>
            <a:ext cx="3223080" cy="245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C4 Model L3:</a:t>
            </a:r>
            <a:br>
              <a:rPr sz="2400"/>
            </a:br>
            <a:br>
              <a:rPr sz="2400"/>
            </a:br>
            <a:br>
              <a:rPr sz="2400"/>
            </a:b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Enrollment Manager Container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48" name="Content Placeholder 5" descr=""/>
          <p:cNvPicPr/>
          <p:nvPr/>
        </p:nvPicPr>
        <p:blipFill>
          <a:blip r:embed="rId1"/>
          <a:stretch/>
        </p:blipFill>
        <p:spPr>
          <a:xfrm>
            <a:off x="3267360" y="-301320"/>
            <a:ext cx="9303840" cy="715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51200" y="597960"/>
            <a:ext cx="3223080" cy="245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C4 Model L3:</a:t>
            </a:r>
            <a:br>
              <a:rPr sz="2400"/>
            </a:br>
            <a:br>
              <a:rPr sz="2400"/>
            </a:br>
            <a:br>
              <a:rPr sz="2400"/>
            </a:b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Class Material Manager Container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50" name="" descr=""/>
          <p:cNvPicPr/>
          <p:nvPr/>
        </p:nvPicPr>
        <p:blipFill>
          <a:blip r:embed="rId1"/>
          <a:stretch/>
        </p:blipFill>
        <p:spPr>
          <a:xfrm>
            <a:off x="4425120" y="0"/>
            <a:ext cx="700488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51200" y="597960"/>
            <a:ext cx="3963600" cy="245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C4 Model L3:</a:t>
            </a:r>
            <a:br>
              <a:rPr sz="2400"/>
            </a:br>
            <a:br>
              <a:rPr sz="2400"/>
            </a:br>
            <a:br>
              <a:rPr sz="2400"/>
            </a:b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Class Material </a:t>
            </a:r>
            <a:br>
              <a:rPr sz="2400"/>
            </a:b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Homework submission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52" name="" descr=""/>
          <p:cNvPicPr/>
          <p:nvPr/>
        </p:nvPicPr>
        <p:blipFill>
          <a:blip r:embed="rId1"/>
          <a:stretch/>
        </p:blipFill>
        <p:spPr>
          <a:xfrm>
            <a:off x="5028480" y="360"/>
            <a:ext cx="617292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242640" y="973800"/>
            <a:ext cx="3223080" cy="245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C4 Model L3:</a:t>
            </a:r>
            <a:br>
              <a:rPr sz="2400"/>
            </a:br>
            <a:br>
              <a:rPr sz="2400"/>
            </a:br>
            <a:br>
              <a:rPr sz="2400"/>
            </a:b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Enrollment System Dynamic Diagram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54" name="Content Placeholder 5" descr=""/>
          <p:cNvPicPr/>
          <p:nvPr/>
        </p:nvPicPr>
        <p:blipFill>
          <a:blip r:embed="rId1"/>
          <a:stretch/>
        </p:blipFill>
        <p:spPr>
          <a:xfrm>
            <a:off x="3822840" y="0"/>
            <a:ext cx="851220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242640" y="973800"/>
            <a:ext cx="3223080" cy="245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chemeClr val="dk2"/>
                </a:solidFill>
                <a:latin typeface="Century Gothic"/>
              </a:rPr>
              <a:t>Deployment Diagram (Live)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  <p:pic>
        <p:nvPicPr>
          <p:cNvPr id="256" name="Content Placeholder 6" descr=""/>
          <p:cNvPicPr/>
          <p:nvPr/>
        </p:nvPicPr>
        <p:blipFill>
          <a:blip r:embed="rId1"/>
          <a:stretch/>
        </p:blipFill>
        <p:spPr>
          <a:xfrm>
            <a:off x="3194640" y="0"/>
            <a:ext cx="946224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1504440" y="25567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800" spc="-1" strike="noStrike">
                <a:solidFill>
                  <a:schemeClr val="dk2"/>
                </a:solidFill>
                <a:latin typeface="Century Gothic"/>
              </a:rPr>
              <a:t>Thank you</a:t>
            </a:r>
            <a:endParaRPr b="0" lang="en-US" sz="48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Core Features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646200" y="2209680"/>
            <a:ext cx="1091088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chemeClr val="dk1"/>
                </a:solidFill>
                <a:latin typeface="Century Gothic"/>
              </a:rPr>
              <a:t>Enrollment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chemeClr val="dk1"/>
                </a:solidFill>
                <a:latin typeface="Century Gothic"/>
              </a:rPr>
              <a:t>Unenrollment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chemeClr val="dk1"/>
                </a:solidFill>
                <a:latin typeface="Century Gothic"/>
              </a:rPr>
              <a:t>Enrollment History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chemeClr val="dk1"/>
                </a:solidFill>
                <a:latin typeface="Century Gothic"/>
              </a:rPr>
              <a:t>Class Material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chemeClr val="dk1"/>
                </a:solidFill>
                <a:latin typeface="Century Gothic"/>
              </a:rPr>
              <a:t>Enrollment</a:t>
            </a:r>
            <a:r>
              <a:rPr b="0" lang="en-NZ" sz="2400" spc="-1" strike="noStrike">
                <a:solidFill>
                  <a:schemeClr val="dk1"/>
                </a:solidFill>
                <a:latin typeface="Century Gothic"/>
              </a:rPr>
              <a:t> Accessibility</a:t>
            </a: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Enrollment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646200" y="1296000"/>
            <a:ext cx="10910880" cy="5108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8456" lnSpcReduction="10000"/>
          </a:bodyPr>
          <a:p>
            <a:pPr marL="343080" indent="-343080" algn="just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chemeClr val="dk1"/>
                </a:solidFill>
                <a:latin typeface="Century Gothic"/>
              </a:rPr>
              <a:t>User story</a:t>
            </a: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: As a student, I want to easily enroll in courses through the enrollment system so that I can secure my spot in the required classes and track my enrollment status.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user accesses the Student Information System (SIS) main page and clicks on the enrollment feature.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SIS retrieves the user’s profile data and sends it to the enrollment system.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displays the list of available courses on the user’s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show the courses to user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When the user selects a course to enroll in, the system performs a validation check based on the type of enrollment: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Enroll in lecture: 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The system checks the course's current capacity.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If space is available, the user is successfully enrolled in the lecture, and the system stores the enrollment data in the database.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If the course is full, the user is placed on a waiting list, and the system records this status in the database.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Enroll in practical: 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The system verifies the practical course's capacity.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If space are available, the user is enrolled in the practical, and the system logs the enrollment details in the database.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600" spc="-1" strike="noStrike">
                <a:solidFill>
                  <a:schemeClr val="dk1"/>
                </a:solidFill>
                <a:latin typeface="Century Gothic"/>
              </a:rPr>
              <a:t>If no space are available, the user is added to the waiting list for that practical, with all relevant data stored in the database.</a:t>
            </a:r>
            <a:endParaRPr b="0" lang="en-US" sz="16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System update the dashboard in enrollment for user to view the most recent enrollment status and waiting list information.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algn="just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565560" y="11916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Unenrollment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634680" y="1145520"/>
            <a:ext cx="10910880" cy="536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444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1100" spc="-1" strike="noStrike">
                <a:solidFill>
                  <a:schemeClr val="dk1"/>
                </a:solidFill>
                <a:latin typeface="Century Gothic"/>
              </a:rPr>
              <a:t>User story</a:t>
            </a: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: As a student, I want to be able to unenroll a course I've enrolled in so that I can free up space in my schedule or make changes to my course plan.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student accesses the course enrollment dashboard.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system retrieves student’s enrolled courses. 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system retrieves the list of courses the student is currently enrolled in and displays them on the dashboard.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student selects the course they want to drop.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system checks the course's drop policy: 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Within Allowed Drop Period: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900" spc="-1" strike="noStrike">
                <a:solidFill>
                  <a:schemeClr val="dk1"/>
                </a:solidFill>
                <a:latin typeface="Century Gothic"/>
              </a:rPr>
              <a:t>If the course is within the allowed drop period, the system allows the student to proceed with the drop.</a:t>
            </a:r>
            <a:endParaRPr b="0" lang="en-US" sz="9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Past Drop Deadline: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If the course is past the drop deadline, the system displays a warning or blocks the unenrollment based on institutional rules.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student confirms the drop action. 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student confirms the action to drop the course.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system logs the confirmation, recording the student’s ID, the course ID, the timestamp, and whether the action was within the allowed period or after a warning.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system updates enrollment data. 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system updates the database by removing the student’s enrollment from the selected course.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system logs the successful unenrollment, capturing the student’s ID, course details, and the timestamp of the action.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The student’s dashboard is updated to reflect the changes.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100" spc="-1" strike="noStrike">
                <a:solidFill>
                  <a:schemeClr val="dk1"/>
                </a:solidFill>
                <a:latin typeface="Century Gothic"/>
              </a:rPr>
              <a:t>Manage Waiting List </a:t>
            </a:r>
            <a:endParaRPr b="0" lang="en-US" sz="11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If the dropped course had a waiting list, the system automatically enrolls the next student in line and notifies them of the change.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000" spc="-1" strike="noStrike">
                <a:solidFill>
                  <a:schemeClr val="dk1"/>
                </a:solidFill>
                <a:latin typeface="Century Gothic"/>
              </a:rPr>
              <a:t>The system logs the automatic enrollment, recording the newly enrolled student’s ID, course details, and when the notification was sent.</a:t>
            </a:r>
            <a:endParaRPr b="0" lang="en-US" sz="10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Enrollmen-History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640440" y="1640520"/>
            <a:ext cx="10910880" cy="476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441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As a student, I want to view a history of all my past and current course enrollments so I can keep track of my academic progress.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student navigates to the "Enrollment History" feature from the main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retrieves the student’s past and current enrollment data from the database.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displays the courses the student has enrolled in, dropped, or completed, along with details like: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Course name and code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Semester and year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Enrollment status (enrolled, dropped, completed)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Grades (if applicable)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student can filter or sort the list by semester, year, or course status.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student can export their enrollment history as a PDF for record-keeping or academic advising.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Class-Material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640440" y="1853280"/>
            <a:ext cx="10910880" cy="45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444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As a teacher, I want to share class material with the students.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user accesses the Student Information System (SIS) main page and clicks on the enrollment feature.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SIS retrieves the user’s profile data and sends it to the enrollment system.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displays the list of available courses on the user’s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show the courses he teaches in in 'Tought classes' tab.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User selects the course.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Modifying course information: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Teacher clicks change course description. If the character limit is not exceeded description is updated.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Teacher clicks attach file. If the maximum number of attached files and maximum total file size for given course is not exceeded file is attached.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Teacher clicks remove selected file.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Class-Material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40440" y="1853280"/>
            <a:ext cx="10910880" cy="45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As a student I want to access said material for my education and studying purposes.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user accesses the Student Information System (SIS) main page and clicks on the enrollment feature.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SIS retrieves the user’s profile data and sends it to the enrollment system.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displays the list of available courses on the user’s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system show the courses he enrolled in in 'Enrolled in' tab.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User selects the course.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Viewing material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Student can see the course description.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Student can download attached files by clicking on them.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Feature: Enrollment Management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40440" y="1853280"/>
            <a:ext cx="10910880" cy="45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As an Study Officer, I would like to have the ability to open and close enrollment access for any course.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user accesses the Student Information System (SIS) main page and clicks on the enrollment feature.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The SIS retrieves the user’s profile data and displays the list of managed courses dashboard.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User selects the course button.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To open course enrollment: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The user submits the course to the public.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entury Gothic"/>
              </a:rPr>
              <a:t>To close course enrollment: 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entury Gothic"/>
              </a:rPr>
              <a:t>The user selects the Close Enrollment button.</a:t>
            </a:r>
            <a:endParaRPr b="0" lang="en-US" sz="18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chemeClr val="dk2"/>
                </a:solidFill>
                <a:latin typeface="Century Gothic"/>
              </a:rPr>
              <a:t>Responsibilities</a:t>
            </a:r>
            <a:endParaRPr b="0" lang="en-US" sz="4200" spc="-1" strike="noStrike">
              <a:solidFill>
                <a:schemeClr val="dk1"/>
              </a:solidFill>
              <a:latin typeface="Century Gothic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634680" y="1215720"/>
            <a:ext cx="10910880" cy="579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68456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Data Retrieval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Retrieve user profile and course data.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Class Material, Enroll Accessibility, Unenroll Course, Enrollment History)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2. Course Data Management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Manage course filtering, access, and availability.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Class Material, Enroll Accessibility)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3. Validation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Validate course capacity, prerequisites, and drop policies.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Unenroll Course)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4. Data Storage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Record enrollment actions and maintain accurate waitlists and history.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Unenroll Course, Enrollment History)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5. Dashboard Update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Dynamically update course enrollment and status views.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Unenroll Course, Enrollment History)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6. User Notification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Notify students of enrollment changes and updates.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Unenroll Course, Class Material, Enroll Accessibility)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NZ" sz="2000" spc="-1" strike="noStrike">
                <a:solidFill>
                  <a:schemeClr val="dk1"/>
                </a:solidFill>
                <a:latin typeface="Century Gothic"/>
              </a:rPr>
              <a:t>7. Error Handling and Troubleshooting Responsibilities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Arial"/>
              <a:buChar char="•"/>
            </a:pPr>
            <a:r>
              <a:rPr b="0" lang="en-NZ" sz="2000" spc="-1" strike="noStrike">
                <a:solidFill>
                  <a:schemeClr val="dk1"/>
                </a:solidFill>
                <a:latin typeface="Century Gothic"/>
              </a:rPr>
              <a:t>Handle errors and log issues for troubleshooting. </a:t>
            </a:r>
            <a:r>
              <a:rPr b="0" i="1" lang="en-NZ" sz="2000" spc="-1" strike="noStrike">
                <a:solidFill>
                  <a:schemeClr val="dk1"/>
                </a:solidFill>
                <a:latin typeface="Century Gothic"/>
              </a:rPr>
              <a:t>(Features: Enrollment, Class Material, Unenroll Course)</a:t>
            </a: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entury Gothic"/>
            </a:endParaRPr>
          </a:p>
          <a:p>
            <a:pPr indent="0" algn="just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chemeClr val="dk1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 pitchFamily="0" charset="1"/>
        <a:ea typeface=""/>
        <a:cs typeface=""/>
      </a:majorFont>
      <a:minorFont>
        <a:latin typeface="Century Gothic" panose="020B0502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76</TotalTime>
  <Application>LibreOffice/24.2.7.2$Linux_X86_64 LibreOffice_project/420$Build-2</Application>
  <AppVersion>15.0000</AppVersion>
  <Words>1287</Words>
  <Paragraphs>122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2024-11-18T08:17:38Z</dcterms:created>
  <dc:creator>Kai Katsuro</dc:creator>
  <dc:description/>
  <dc:language>en-US</dc:language>
  <cp:lastModifiedBy/>
  <dcterms:modified xsi:type="dcterms:W3CDTF">2024-11-25T03:12:50Z</dcterms:modified>
  <cp:revision>44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Widescreen</vt:lpwstr>
  </property>
  <property fmtid="{D5CDD505-2E9C-101B-9397-08002B2CF9AE}" pid="4" name="Slides">
    <vt:i4>16</vt:i4>
  </property>
</Properties>
</file>